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90" r:id="rId4"/>
    <p:sldId id="257" r:id="rId5"/>
    <p:sldId id="279" r:id="rId6"/>
    <p:sldId id="280" r:id="rId7"/>
    <p:sldId id="276" r:id="rId8"/>
    <p:sldId id="258" r:id="rId9"/>
    <p:sldId id="259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7" r:id="rId24"/>
    <p:sldId id="273" r:id="rId25"/>
    <p:sldId id="278" r:id="rId26"/>
    <p:sldId id="281" r:id="rId27"/>
    <p:sldId id="282" r:id="rId28"/>
    <p:sldId id="283" r:id="rId29"/>
    <p:sldId id="284" r:id="rId30"/>
    <p:sldId id="286" r:id="rId31"/>
    <p:sldId id="294" r:id="rId32"/>
    <p:sldId id="287" r:id="rId33"/>
    <p:sldId id="261" r:id="rId34"/>
    <p:sldId id="288" r:id="rId35"/>
    <p:sldId id="291" r:id="rId36"/>
    <p:sldId id="295" r:id="rId37"/>
    <p:sldId id="296" r:id="rId38"/>
    <p:sldId id="297" r:id="rId39"/>
    <p:sldId id="292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>
        <p:scale>
          <a:sx n="66" d="100"/>
          <a:sy n="66" d="100"/>
        </p:scale>
        <p:origin x="2837" y="1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40B4-C59F-6B82-E986-40B384F29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94424-377F-5967-AD3A-03BA0B999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5B7A0-59FD-9B98-777C-7E168597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DE9A5-A452-E6A2-2FF6-E9DAE656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F8FD0-414A-D654-2F55-7CF36687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B290-B766-BE62-C61B-097A1D81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D7635-AD28-CB53-6618-EAE6EA28A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59EA9-0468-A8CD-9604-5B6F1502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40919-D298-2929-13A5-48521054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6C83-2A57-E8B8-52EC-FFD7E44F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F3A9E7-EB51-FFC9-F62F-4E5DA19D5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533FA2-D6E5-9A4A-FBBE-8C2D47B16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F6315-53E6-604F-540F-EACC668C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6AF3-BFCF-AEAF-73DA-E611764F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3CC08-9974-C859-B265-93DCFD2C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115D2-57BC-9B7C-AD7C-210CBC30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3614-564D-89D8-E5B9-CE1FEB1F4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DDCE6-7D3C-3A15-FBED-915C62EA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6286-3CE3-6C1B-2181-80484755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E109A-4ADB-F7B2-4CD7-B5C6A488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6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937E-E6AB-B620-F89C-F03D4A6A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4B54-B1CC-26D0-869C-D159B74F9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8E914-8641-A945-3A7D-A8D2FEB4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28440-A792-4013-5715-566B0A44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B55FC-A63F-BE5A-B215-C3F0A5BE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5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FB5C-05C8-6E89-56C2-FB888B75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8024-5E2F-65B8-8536-119488531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843F1-55A4-BA2F-2295-D68E81D3C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15B7A-9A30-6594-4326-4AEA9BA8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D9E56-619B-36C3-0325-71BC90DC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0C57E-5E40-C592-45D9-71D9B0279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1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5ADA-B5E1-4DD9-DE6D-9AA84726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766E4-2A29-1D30-F824-4EDD2839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EDC09-6952-A5BD-7828-0712FFB4C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9EEF5-2274-A811-A376-628D7CFF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C28AAA-36D9-EF38-E88B-C0C5ACCFE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43A1A-647F-85C1-6152-7B3F9154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AB5A1-1D8A-86CD-D3AC-6579D693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4C890C-54F4-0E4B-2437-5DE093E6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5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8C5B-8BAE-1ADE-1077-93168BEA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448F7-929C-C7E3-9BB9-48B95BCD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5D2D6-C916-518A-1B40-C493E404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6EB29-AD8E-CC86-69D9-B516D30A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3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863B2-063C-FDE4-9785-5CFEDEE1E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83F36-657A-AE00-53FD-6139E7F6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F2D1D-E2CD-174D-4473-5030F245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517C-394D-905D-82F1-C4B4CEAD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E7DF3-1FB2-CE88-321C-86CA6A8D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D9E21-2D7D-EB13-B0C0-A6923EDF5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67C78-E54B-3441-0632-9337FA1F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7E570-5D14-B06F-63B3-3C1ACE84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E8530-5921-681C-A45F-E6535EE8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44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7C98-7051-4E11-DB68-849CCCD2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86FC1-B831-9DC0-67BF-6780C4B4D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A4258-B95D-1DA0-8DBF-5174EB9DF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5AAAE-E666-A921-E3B1-F4B48A27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0BF09-74B4-C61C-BAF8-369C61B4D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2B5C8-3171-5E1A-F5B4-2CD7E3CD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0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A2C1-0BF8-AD6C-7691-DBD663D4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9969F-8B3C-53E2-5BAB-C114410D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E1DA1-ED37-2FAF-4919-507C0632D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73CE4A-ED08-451E-85E3-0D2830B169E5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5159-7D3D-98BC-D02A-6EBD8B4DC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EF3CB-408C-58CD-4FA5-950D4DDB0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04CE-1E12-2CDD-879E-407D3018A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Phytoplankton Community Response to SCU Lightning Fires in Monterey Bay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3759B-DEBC-C761-8817-455BA98869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3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40F36C-72B3-C74E-9FEF-8EE48B84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0A235-9F8C-92D4-9C5E-2DB6DF28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261CB97-C95F-EC3A-3C90-205850633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F1075FA-9D97-77A7-4318-3FACFF10A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C8EF81D-89F5-8794-1957-D8BB0C40E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0878864-EEC1-DC8C-0B40-470A7BC8C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1920B9-CCF4-05DC-DAE4-CEB0C2ABB6B9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891146-13CE-6453-01D6-B18D3B4A0A95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F5A4A7-B1FC-5C53-ED8C-F52C3A71DF03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F15D1F-ABC9-918E-33B5-E8627386315E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812CA-55C3-E4F0-1916-DBD5C1959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63488-192B-52AD-6763-95106C14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C523A2D-B0F1-2BBC-1530-06AE007A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8B8B6EE-13D9-5973-1CD4-174AF3129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7E81C8DC-564F-D1AE-F067-7B3EEF216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8" name="Picture 7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04CBB3CB-C8CA-C8DB-682B-6B8B277E8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30DDF9-6FBD-07E2-7FC0-134F360B5956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869E5A-84DC-D244-E194-70A99C686A5C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EC4D4C-1696-D93D-00FE-55099FBBB846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C05A19-BA2C-1959-B4A2-91688EF2414F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FB63772-88FA-9516-EFDD-AF64B3CAA8CF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C2C419BC-563A-91EC-24B9-3CF571254AD8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B5B13E79-4136-C013-1456-4B9853076634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3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5A16F-4E7E-5FE3-7371-332216E03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CCB06-2310-2026-00F6-9562EDCC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5421DBF-B8D3-C408-4B4D-FB76E7702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BBAAB95-7DD8-E57D-2D27-B6D797DC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10" name="Picture 9" descr="A graph of data and a graph of data&#10;&#10;Description automatically generated">
            <a:extLst>
              <a:ext uri="{FF2B5EF4-FFF2-40B4-BE49-F238E27FC236}">
                <a16:creationId xmlns:a16="http://schemas.microsoft.com/office/drawing/2014/main" id="{EACB713D-1ADF-CD89-BDAA-EB7AD0A2D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BC6740D-A18A-6D5A-E5B5-1959EA1DA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40A98D-7E54-7992-F313-80236B20BF0E}"/>
              </a:ext>
            </a:extLst>
          </p:cNvPr>
          <p:cNvSpPr/>
          <p:nvPr/>
        </p:nvSpPr>
        <p:spPr>
          <a:xfrm>
            <a:off x="6096000" y="125837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FB28BB-9AC3-5E1C-66CE-5382C9A9ADFB}"/>
              </a:ext>
            </a:extLst>
          </p:cNvPr>
          <p:cNvSpPr/>
          <p:nvPr/>
        </p:nvSpPr>
        <p:spPr>
          <a:xfrm>
            <a:off x="6096000" y="386452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44F232-18FD-EB5E-C2B5-169CBD8AAD86}"/>
              </a:ext>
            </a:extLst>
          </p:cNvPr>
          <p:cNvSpPr/>
          <p:nvPr/>
        </p:nvSpPr>
        <p:spPr>
          <a:xfrm>
            <a:off x="9420729" y="125837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94B955-052C-EF77-E046-AE3223FCC3E7}"/>
              </a:ext>
            </a:extLst>
          </p:cNvPr>
          <p:cNvSpPr/>
          <p:nvPr/>
        </p:nvSpPr>
        <p:spPr>
          <a:xfrm>
            <a:off x="9411560" y="3864118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DB99CE-74CD-FE3A-D96E-19513579F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F426E-78D8-3D15-DF0A-DD53B54C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1108BAD-340C-6DF0-94C8-465BADB00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EA2C57-C74A-8FD5-7101-866942C81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40D056-A750-DB02-4E91-64DA76A6C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5E4937-3519-D74F-5F6D-F1F066BD7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D9E706-3752-AD55-AF9F-9CF7488A8091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D7E28-39E4-E420-4500-A4211741EF37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456A5-8CF2-A669-1D6E-4725CDD559F8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12D05-48F9-8D8A-4476-071A2A09305B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9E6DD41-F87A-5C16-97DE-9C5710507C6C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A2E0CF44-CDB2-32A7-F3A3-3A4C6580556B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4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139D3-92C9-5FA1-D498-8F7988B2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91C97-2E2C-1744-82A8-F8D03AD6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C458F1E-93A2-585D-75FC-0BC0599A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0A5A2D9-AA76-8C07-E0F4-08733C053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FF953C1-DFDB-C955-2A7D-F7A66E771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0D542EC-2F4D-C362-EB2A-B52298C1C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EBF7F9-0876-13F3-4920-95BB9025C435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B31ED6-0748-2D55-3CF7-0D9C6C5D015E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5655-E6DD-62B6-4A82-382A042B2698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681440-ED30-EC86-2292-5ECC2C0D0D0F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B7869299-A850-C998-5776-81642FF72268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EBE9E4E2-CFDE-13E3-96DE-CFC9B9F9CA61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BE1B5-2432-F48E-BBB0-5D9159A10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DA932-75D0-A6CE-FAF1-3B740E49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FA51734-09CA-3E0F-C94A-E9F1ABFB9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37D789-C92C-DCD8-AF58-D67DA8BE9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DAA637-2576-156D-DF1D-69BE336CB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A77EE18-024A-7CB6-01A0-1B90F89E9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6CD72D-8D08-DA7A-A0F6-E27F63895306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CC7C5-1742-A1C5-EA9A-94EF6568ADE8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7C47EB-143A-5711-0B1D-167ACEE2DB68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58995-CA85-BF6D-ACA4-ED1C02D1AF0A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7949D-BA28-0DC8-4875-37E509C18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0CF9C-5124-30D8-C010-0E19BB27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0E645B-D565-84A5-2DCA-2D7A05526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10" name="Picture 9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6E9BEE4-016C-717F-8D68-2A99E9C2B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5A59BA8-CCF3-BDEE-6B83-615F6CD9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BA4770C-9E9B-4C3C-6464-198FE20AD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4C11960-5F83-AE21-B363-27D600F09187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A7ADD0-734D-1909-5543-7A9FC1B1A747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E6F3B3-246A-51D7-490B-F707AFAE4E38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BA9106-5942-E3B6-D78B-0E26C58FEEF0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88EDBD14-F0FF-0EFD-4C7C-23E5E04E9292}"/>
              </a:ext>
            </a:extLst>
          </p:cNvPr>
          <p:cNvSpPr/>
          <p:nvPr/>
        </p:nvSpPr>
        <p:spPr>
          <a:xfrm>
            <a:off x="6225255" y="397466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37A5F59D-C334-AE0B-D577-18176783E6C4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E9DAA6EA-60DE-80EC-6878-764EEE03CAC9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EDD9F9-E241-0196-D91E-341D389F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5FE88-8224-BAA2-046F-AB8E608A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927832F-98AD-0EBA-73DC-906FA17CC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7CC5E33-4E69-050A-BC37-0017B7B77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10" name="Picture 9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5660EE33-4A17-9A18-BF5C-9C49C8BB4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05C33E0-DD6A-5DAC-3964-7F60A08B4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679BAD-8B56-72A7-9E44-36478163554F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3B63B0-3BEA-54CB-BD3F-BC07A6690B48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07301-D530-4286-C952-B523B3C3C341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AC5C51-92E5-D867-052A-CA71C4A6F6EE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9DA1C82-E76F-956A-0379-F01E4F72871D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B55E9-5B9C-496D-F82D-FC79E70BB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592BA-1031-0D24-1DC7-2290B251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A7B0A96-213A-5A87-2015-A9A89EBBC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0141C49-B270-CAB3-9CBD-AA19C0CCC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9D1C35E-CF88-F7F2-57E2-517A29944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7A71564-BA23-7E3F-6C2A-7ED845706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A5B0A8-DB53-D52C-0A1F-55D4EC600D26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ABA8A-8EC7-2F61-6398-4F51949A3C7C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32074-AC6C-8CB9-48F5-BC75F01CF3F9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922C5-FA05-C16B-EC49-91EF3D8034DE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54F9BA84-336E-E73B-2B9A-2321C2E8872A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12C5B472-44B9-5863-42A2-D0BF17CFD3AF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9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F1A9BB-01E2-6E19-2F83-07A694D97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0C802-2237-9A89-5875-7E971AEC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6DD9A29-F577-C30D-C72E-2E70D6BE7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2A80D3C-0EB8-678F-2FE5-2EB0B42C1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F54CCDA-1219-E170-2660-5D9913E58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ACE5F67-87AC-19A4-C569-789547B6B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3BAB0F-41CC-0897-268B-ACF89F374319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959597-D8F1-E2C0-4A7F-C372314B0082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2F4E3-E0EF-D5AE-CBE0-D2B2FF462DAA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2D18AB-251C-DB36-71B7-4911EC535307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131395B7-F13C-6D4D-7250-4F2AFF687CFA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F60230C2-41F0-CC46-C97F-750B48C6B76C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DFCBE47F-8C53-D6DE-3C20-D7F1386690F8}"/>
              </a:ext>
            </a:extLst>
          </p:cNvPr>
          <p:cNvSpPr/>
          <p:nvPr/>
        </p:nvSpPr>
        <p:spPr>
          <a:xfrm>
            <a:off x="9596452" y="4134125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1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08E1F-68D8-B581-C18B-3F7C309BF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66" y="1146412"/>
            <a:ext cx="9014348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Aeronet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Aerosol Optical Depth at 500 nm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CBEE8-1822-93BE-54A6-78A1D75CA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9765" y="4892722"/>
            <a:ext cx="6387155" cy="107817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431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274A7-E28D-568E-19D9-CADEE65E8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5AEAC17-CADA-E3E0-D716-E0ADD91E8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00FFA5F-F86B-FF6A-8A3F-38E35480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B671ABB-8862-E18E-998D-6E203F47D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6E6C7F5-13D3-2F87-EDEB-3CA570C06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860497-8B29-EAF2-8D00-F3B119E0D242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8E82B-4CDD-F131-864A-47BB863B35DB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569E81-306C-5E09-D481-E2855C8CE3EB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98618-04DB-3FE5-898B-AFDBB852E55D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F0816-C338-2213-D06B-641F1E22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E6AA4D-EC17-45B5-B621-DF0FD91F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94A0A-B5D3-D3BC-E801-A70AD002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641752"/>
            <a:ext cx="2655887" cy="4384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Taxa vs AOD</a:t>
            </a:r>
          </a:p>
        </p:txBody>
      </p:sp>
      <p:pic>
        <p:nvPicPr>
          <p:cNvPr id="7" name="Picture 6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2CA4ACE-761D-5175-4845-7E3C90A9C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17" y="1453614"/>
            <a:ext cx="3039945" cy="22799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E22E0E-1776-3282-2A69-50BC216304D6}"/>
              </a:ext>
            </a:extLst>
          </p:cNvPr>
          <p:cNvSpPr/>
          <p:nvPr/>
        </p:nvSpPr>
        <p:spPr>
          <a:xfrm>
            <a:off x="6574750" y="1919939"/>
            <a:ext cx="1103610" cy="1612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EE43-9CB7-8E5C-AAAD-783C0607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Taxa with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E606-C484-5CA9-8F59-97D884367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4417" cy="413129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"</a:t>
            </a:r>
            <a:r>
              <a:rPr lang="en-US" dirty="0" err="1"/>
              <a:t>Akashiwo</a:t>
            </a:r>
            <a:r>
              <a:rPr lang="en-US" dirty="0"/>
              <a:t>"          </a:t>
            </a:r>
          </a:p>
          <a:p>
            <a:r>
              <a:rPr lang="en-US" dirty="0"/>
              <a:t>  "</a:t>
            </a:r>
            <a:r>
              <a:rPr lang="en-US" dirty="0" err="1"/>
              <a:t>Alexandrium_singlet</a:t>
            </a:r>
            <a:endParaRPr lang="en-US" dirty="0"/>
          </a:p>
          <a:p>
            <a:r>
              <a:rPr lang="en-US" dirty="0"/>
              <a:t>"</a:t>
            </a:r>
            <a:r>
              <a:rPr lang="en-US" b="1" dirty="0" err="1"/>
              <a:t>Asterionellopsis</a:t>
            </a:r>
            <a:r>
              <a:rPr lang="en-US" b="1" dirty="0"/>
              <a:t>“*</a:t>
            </a:r>
          </a:p>
          <a:p>
            <a:r>
              <a:rPr lang="en-US" dirty="0"/>
              <a:t>"</a:t>
            </a:r>
            <a:r>
              <a:rPr lang="en-US" dirty="0" err="1"/>
              <a:t>Boreadinium</a:t>
            </a:r>
            <a:r>
              <a:rPr lang="en-US" dirty="0"/>
              <a:t>"        </a:t>
            </a:r>
          </a:p>
          <a:p>
            <a:r>
              <a:rPr lang="en-US" b="1" dirty="0"/>
              <a:t> "Centric“*    </a:t>
            </a:r>
          </a:p>
          <a:p>
            <a:r>
              <a:rPr lang="en-US" b="1" dirty="0"/>
              <a:t>"</a:t>
            </a:r>
            <a:r>
              <a:rPr lang="en-US" b="1" dirty="0" err="1"/>
              <a:t>Chaetoceros</a:t>
            </a:r>
            <a:r>
              <a:rPr lang="en-US" b="1" dirty="0"/>
              <a:t>"*        </a:t>
            </a:r>
          </a:p>
          <a:p>
            <a:r>
              <a:rPr lang="en-US" dirty="0"/>
              <a:t>"</a:t>
            </a:r>
            <a:r>
              <a:rPr lang="en-US" dirty="0" err="1"/>
              <a:t>Cyl_Nitz</a:t>
            </a:r>
            <a:r>
              <a:rPr lang="en-US" dirty="0"/>
              <a:t>“</a:t>
            </a:r>
          </a:p>
          <a:p>
            <a:r>
              <a:rPr lang="en-US" sz="2800" dirty="0"/>
              <a:t>"diatoms" </a:t>
            </a:r>
            <a:r>
              <a:rPr lang="en-US" dirty="0"/>
              <a:t>            </a:t>
            </a:r>
          </a:p>
          <a:p>
            <a:r>
              <a:rPr lang="en-US" b="1" dirty="0"/>
              <a:t>"</a:t>
            </a:r>
            <a:r>
              <a:rPr lang="en-US" b="1" dirty="0" err="1"/>
              <a:t>Det_Cer_Lau</a:t>
            </a:r>
            <a:r>
              <a:rPr lang="en-US" b="1" dirty="0"/>
              <a:t>"*         </a:t>
            </a:r>
          </a:p>
          <a:p>
            <a:r>
              <a:rPr lang="en-US" dirty="0"/>
              <a:t>"</a:t>
            </a:r>
            <a:r>
              <a:rPr lang="en-US" dirty="0" err="1"/>
              <a:t>Entomoneis</a:t>
            </a:r>
            <a:r>
              <a:rPr lang="en-US" dirty="0"/>
              <a:t>”</a:t>
            </a:r>
          </a:p>
          <a:p>
            <a:r>
              <a:rPr lang="en-US" b="1" dirty="0"/>
              <a:t>"</a:t>
            </a:r>
            <a:r>
              <a:rPr lang="en-US" b="1" dirty="0" err="1"/>
              <a:t>Guin_Dact</a:t>
            </a:r>
            <a:r>
              <a:rPr lang="en-US" b="1" dirty="0"/>
              <a:t>"*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394C5-4C6E-9E4B-DBEF-7C4E25754E68}"/>
              </a:ext>
            </a:extLst>
          </p:cNvPr>
          <p:cNvSpPr txBox="1"/>
          <p:nvPr/>
        </p:nvSpPr>
        <p:spPr>
          <a:xfrm>
            <a:off x="6320901" y="1690688"/>
            <a:ext cx="51490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"</a:t>
            </a:r>
            <a:r>
              <a:rPr lang="en-US" sz="2200" b="1" dirty="0" err="1"/>
              <a:t>Hemiaulus</a:t>
            </a:r>
            <a:r>
              <a:rPr lang="en-US" sz="2200" b="1" dirty="0"/>
              <a:t>“*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 "</a:t>
            </a:r>
            <a:r>
              <a:rPr lang="en-US" sz="2200" b="1" dirty="0" err="1"/>
              <a:t>Leptocylindrus</a:t>
            </a:r>
            <a:r>
              <a:rPr lang="en-US" sz="2200" b="1" dirty="0"/>
              <a:t>“*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"</a:t>
            </a:r>
            <a:r>
              <a:rPr lang="en-US" sz="2200" dirty="0" err="1"/>
              <a:t>Odontella</a:t>
            </a:r>
            <a:r>
              <a:rPr lang="en-US" sz="2200" dirty="0"/>
              <a:t>"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"Pennate"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"</a:t>
            </a:r>
            <a:r>
              <a:rPr lang="en-US" sz="2200" dirty="0" err="1"/>
              <a:t>Peridinium</a:t>
            </a:r>
            <a:r>
              <a:rPr lang="en-US" sz="22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 "</a:t>
            </a:r>
            <a:r>
              <a:rPr lang="en-US" sz="2200" b="1" dirty="0" err="1"/>
              <a:t>Polykrikos</a:t>
            </a:r>
            <a:r>
              <a:rPr lang="en-US" sz="2200" b="1" dirty="0"/>
              <a:t>“*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"</a:t>
            </a:r>
            <a:r>
              <a:rPr lang="en-US" sz="2200" b="1" dirty="0" err="1"/>
              <a:t>Pseudo_nitzschia</a:t>
            </a:r>
            <a:r>
              <a:rPr lang="en-US" sz="2200" b="1" dirty="0"/>
              <a:t>”*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"</a:t>
            </a:r>
            <a:r>
              <a:rPr lang="en-US" sz="2200" dirty="0" err="1"/>
              <a:t>Rhiz_Prob</a:t>
            </a:r>
            <a:r>
              <a:rPr lang="en-US" sz="2200" dirty="0"/>
              <a:t>"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"</a:t>
            </a:r>
            <a:r>
              <a:rPr lang="en-US" sz="2200" b="1" dirty="0" err="1"/>
              <a:t>Skeletonema</a:t>
            </a:r>
            <a:r>
              <a:rPr lang="en-US" sz="2200" b="1" dirty="0"/>
              <a:t>“*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"</a:t>
            </a:r>
            <a:r>
              <a:rPr lang="en-US" sz="2200" b="1" dirty="0" err="1"/>
              <a:t>Thalassionema</a:t>
            </a:r>
            <a:r>
              <a:rPr lang="en-US" sz="2200" b="1" dirty="0"/>
              <a:t>“*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"</a:t>
            </a:r>
            <a:r>
              <a:rPr lang="en-US" sz="2200" b="1" dirty="0" err="1"/>
              <a:t>Thalassiosira</a:t>
            </a:r>
            <a:r>
              <a:rPr lang="en-US" sz="2200" b="1" dirty="0"/>
              <a:t>" *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042A6-03F0-AE19-1B62-E65038BD9252}"/>
              </a:ext>
            </a:extLst>
          </p:cNvPr>
          <p:cNvSpPr txBox="1"/>
          <p:nvPr/>
        </p:nvSpPr>
        <p:spPr>
          <a:xfrm>
            <a:off x="7062186" y="6110541"/>
            <a:ext cx="366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*Stronger responses (Visually)</a:t>
            </a:r>
          </a:p>
        </p:txBody>
      </p:sp>
    </p:spTree>
    <p:extLst>
      <p:ext uri="{BB962C8B-B14F-4D97-AF65-F5344CB8AC3E}">
        <p14:creationId xmlns:p14="http://schemas.microsoft.com/office/powerpoint/2010/main" val="2346713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067A6-68C1-9CDE-184A-E3846F9E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E7AF-FCF9-AD0F-09B2-043D6062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66" y="1146412"/>
            <a:ext cx="9014348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Bray Curtis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8BE2F-22AA-4BB5-EE0C-E2A2086D9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9765" y="4892722"/>
            <a:ext cx="6387155" cy="107817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508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88B76-5FA1-5660-6A70-C8697B0A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Pairwise Bray Curtis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ED41E310-A6C1-E208-C111-73F6519F0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719343"/>
            <a:ext cx="7225748" cy="54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83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A1B314-CE0E-18F1-9566-5B8D66C35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733D1-BC5F-AEA2-DE53-F6D357C3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Pairwise Bray Curtis</a:t>
            </a:r>
          </a:p>
        </p:txBody>
      </p:sp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A263E142-99CD-F06B-1B94-3E4FF6A57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719343"/>
            <a:ext cx="7225748" cy="54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7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3FC69-59C1-3FEE-B658-66370E03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425C-E4B2-D3BE-2BDA-EFADD3B4E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Phytoplankton abundances x AOD</a:t>
            </a:r>
          </a:p>
        </p:txBody>
      </p:sp>
    </p:spTree>
    <p:extLst>
      <p:ext uri="{BB962C8B-B14F-4D97-AF65-F5344CB8AC3E}">
        <p14:creationId xmlns:p14="http://schemas.microsoft.com/office/powerpoint/2010/main" val="408960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DD06D-5E5E-47B1-3803-084B8258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1500 days lags</a:t>
            </a:r>
          </a:p>
        </p:txBody>
      </p:sp>
      <p:pic>
        <p:nvPicPr>
          <p:cNvPr id="14" name="Picture 13" descr="A blue and red chart&#10;&#10;Description automatically generated with medium confidence">
            <a:extLst>
              <a:ext uri="{FF2B5EF4-FFF2-40B4-BE49-F238E27FC236}">
                <a16:creationId xmlns:a16="http://schemas.microsoft.com/office/drawing/2014/main" id="{40727FA9-E999-EEC2-7322-4E34B184F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594" y="467208"/>
            <a:ext cx="711541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4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815AD-760B-9C0C-068D-6B799B7E7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6C1FD-F786-F2DC-328C-4A8EEB3C6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500 days lags</a:t>
            </a:r>
          </a:p>
        </p:txBody>
      </p:sp>
      <p:pic>
        <p:nvPicPr>
          <p:cNvPr id="6" name="Picture 5" descr="A blue and yellow lin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0F9560FC-A07D-0AE5-97DD-C802081B4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594" y="467208"/>
            <a:ext cx="711541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10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64FB5-B570-F0C6-F875-DA36938C2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0AD64-7531-ED48-2409-03F0EC5D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50 days lags</a:t>
            </a:r>
          </a:p>
        </p:txBody>
      </p:sp>
      <p:pic>
        <p:nvPicPr>
          <p:cNvPr id="5" name="Picture 4" descr="A blue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14173E1B-F1F5-51F5-CBFC-BA1025EB3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594" y="467208"/>
            <a:ext cx="7115415" cy="59235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6774A9-DF2D-3AD0-BDDD-5F0D721D1A0A}"/>
              </a:ext>
            </a:extLst>
          </p:cNvPr>
          <p:cNvSpPr/>
          <p:nvPr/>
        </p:nvSpPr>
        <p:spPr>
          <a:xfrm>
            <a:off x="4821935" y="1133555"/>
            <a:ext cx="913417" cy="177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B3E42C-10FB-DF5A-6F61-917E0136FDE9}"/>
              </a:ext>
            </a:extLst>
          </p:cNvPr>
          <p:cNvSpPr/>
          <p:nvPr/>
        </p:nvSpPr>
        <p:spPr>
          <a:xfrm>
            <a:off x="4974086" y="1367158"/>
            <a:ext cx="609316" cy="177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223F39-8291-A536-93CC-23BA5B37BBF6}"/>
              </a:ext>
            </a:extLst>
          </p:cNvPr>
          <p:cNvSpPr/>
          <p:nvPr/>
        </p:nvSpPr>
        <p:spPr>
          <a:xfrm>
            <a:off x="4870988" y="3157102"/>
            <a:ext cx="609316" cy="271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95545A-66B6-9228-E601-2488E96765F9}"/>
              </a:ext>
            </a:extLst>
          </p:cNvPr>
          <p:cNvSpPr/>
          <p:nvPr/>
        </p:nvSpPr>
        <p:spPr>
          <a:xfrm>
            <a:off x="4755164" y="4833502"/>
            <a:ext cx="767812" cy="366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4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F3C2-AAF6-5FA5-319D-2CFB6B31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Santa Cruz Data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D9BAD-1FB5-8F64-F333-8CB456477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4168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Wildfire:</a:t>
            </a:r>
          </a:p>
          <a:p>
            <a:pPr lvl="1"/>
            <a:r>
              <a:rPr lang="en-US" b="1" dirty="0" err="1"/>
              <a:t>Aeronet</a:t>
            </a:r>
            <a:r>
              <a:rPr lang="en-US" b="1" dirty="0"/>
              <a:t>:</a:t>
            </a:r>
            <a:r>
              <a:rPr lang="en-US" dirty="0"/>
              <a:t> Aerosol optical depth at 500 nm</a:t>
            </a:r>
          </a:p>
          <a:p>
            <a:r>
              <a:rPr lang="en-US" b="1" dirty="0">
                <a:solidFill>
                  <a:schemeClr val="tx1"/>
                </a:solidFill>
              </a:rPr>
              <a:t>Biology</a:t>
            </a:r>
          </a:p>
          <a:p>
            <a:pPr lvl="1"/>
            <a:r>
              <a:rPr lang="en-US" b="1" dirty="0"/>
              <a:t>IFCB:</a:t>
            </a:r>
            <a:r>
              <a:rPr lang="en-US" dirty="0"/>
              <a:t> phytoplankton community composition, biovolume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CalHABMAP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phytoplankton community composition</a:t>
            </a:r>
          </a:p>
          <a:p>
            <a:r>
              <a:rPr lang="en-US" b="1" dirty="0">
                <a:solidFill>
                  <a:schemeClr val="tx1"/>
                </a:solidFill>
              </a:rPr>
              <a:t>Biogeochemistry</a:t>
            </a:r>
          </a:p>
          <a:p>
            <a:pPr lvl="1"/>
            <a:r>
              <a:rPr lang="en-US" b="1" dirty="0"/>
              <a:t>Wharf Shore Station: </a:t>
            </a:r>
            <a:r>
              <a:rPr lang="en-US" sz="1800" dirty="0">
                <a:effectLst/>
              </a:rPr>
              <a:t>CO2, chlorophyll-a, conductivity, fluorescence, nitrate, dissolved oxygen,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 oxygen saturation, pH, radiative flux: beam attenuation coefficient, salinity, temperature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 transmissivity, water level</a:t>
            </a:r>
            <a:endParaRPr lang="en-US" dirty="0"/>
          </a:p>
          <a:p>
            <a:r>
              <a:rPr lang="en-US" b="1" dirty="0">
                <a:solidFill>
                  <a:schemeClr val="tx1"/>
                </a:solidFill>
              </a:rPr>
              <a:t>Other Forcings: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San Lorenzo Outflow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Upwelling (BEUTI, CUTI, winds)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Climate Indices (MEI, </a:t>
            </a:r>
            <a:r>
              <a:rPr lang="en-US" dirty="0"/>
              <a:t>marine heatwaves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CCC317-3643-FB26-AADD-84E8CE2D3B2F}"/>
              </a:ext>
            </a:extLst>
          </p:cNvPr>
          <p:cNvGrpSpPr/>
          <p:nvPr/>
        </p:nvGrpSpPr>
        <p:grpSpPr>
          <a:xfrm>
            <a:off x="6373362" y="1825625"/>
            <a:ext cx="5518288" cy="4342429"/>
            <a:chOff x="6459468" y="1778009"/>
            <a:chExt cx="5518288" cy="434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5A0815-4223-0ABD-3EB5-E3B065204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9468" y="1778009"/>
              <a:ext cx="5518288" cy="4342429"/>
            </a:xfrm>
            <a:prstGeom prst="rect">
              <a:avLst/>
            </a:prstGeom>
          </p:spPr>
        </p:pic>
        <p:pic>
          <p:nvPicPr>
            <p:cNvPr id="6" name="Graphic 5" descr="Satellite dish with solid fill">
              <a:extLst>
                <a:ext uri="{FF2B5EF4-FFF2-40B4-BE49-F238E27FC236}">
                  <a16:creationId xmlns:a16="http://schemas.microsoft.com/office/drawing/2014/main" id="{345771E0-C668-9CD6-E749-22E6DC67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23259" y="4160089"/>
              <a:ext cx="409753" cy="409753"/>
            </a:xfrm>
            <a:prstGeom prst="rect">
              <a:avLst/>
            </a:prstGeom>
          </p:spPr>
        </p:pic>
        <p:pic>
          <p:nvPicPr>
            <p:cNvPr id="7" name="Graphic 6" descr="Thermometer with solid fill">
              <a:extLst>
                <a:ext uri="{FF2B5EF4-FFF2-40B4-BE49-F238E27FC236}">
                  <a16:creationId xmlns:a16="http://schemas.microsoft.com/office/drawing/2014/main" id="{68A063F5-69C0-60C2-23B6-21C9A189B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51784" y="3017393"/>
              <a:ext cx="496313" cy="496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8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A1BBF9-8347-4A25-680D-C5EAE6BCD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37A44-CED8-F202-9FF3-DA7D8F4B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50 days lags with climatology removed</a:t>
            </a:r>
          </a:p>
        </p:txBody>
      </p:sp>
      <p:pic>
        <p:nvPicPr>
          <p:cNvPr id="4" name="Picture 3" descr="A blue and yellow lines&#10;&#10;Description automatically generated">
            <a:extLst>
              <a:ext uri="{FF2B5EF4-FFF2-40B4-BE49-F238E27FC236}">
                <a16:creationId xmlns:a16="http://schemas.microsoft.com/office/drawing/2014/main" id="{370B79CA-0396-A824-C284-910EB4D11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1" y="703084"/>
            <a:ext cx="9075974" cy="59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62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C6D-EC9F-4AF1-709F-9D066CBA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B8FB-AF6E-B735-A438-2A3238199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Particular phytoplankton groups display a strong lagged response to wildfire-associated extremes in aerosol optical depth at a lag of ~10-14 days</a:t>
            </a:r>
          </a:p>
          <a:p>
            <a:pPr lvl="1"/>
            <a:r>
              <a:rPr lang="en-US" dirty="0" err="1"/>
              <a:t>Asterionellopsis</a:t>
            </a:r>
            <a:r>
              <a:rPr lang="en-US" dirty="0"/>
              <a:t> </a:t>
            </a:r>
            <a:r>
              <a:rPr lang="en-US" i="0" dirty="0">
                <a:solidFill>
                  <a:srgbClr val="000000"/>
                </a:solidFill>
                <a:effectLst/>
              </a:rPr>
              <a:t>| Diatom</a:t>
            </a:r>
            <a:endParaRPr lang="en-US" dirty="0"/>
          </a:p>
          <a:p>
            <a:pPr lvl="1"/>
            <a:r>
              <a:rPr lang="en-US" dirty="0" err="1"/>
              <a:t>Hemiaulus</a:t>
            </a:r>
            <a:r>
              <a:rPr lang="en-US" dirty="0"/>
              <a:t> </a:t>
            </a:r>
            <a:r>
              <a:rPr lang="en-US" i="0" dirty="0">
                <a:solidFill>
                  <a:srgbClr val="000000"/>
                </a:solidFill>
                <a:effectLst/>
              </a:rPr>
              <a:t>| Diatom	</a:t>
            </a:r>
            <a:endParaRPr lang="en-US" dirty="0"/>
          </a:p>
          <a:p>
            <a:pPr lvl="1"/>
            <a:r>
              <a:rPr lang="en-US" dirty="0" err="1"/>
              <a:t>Skeletonema</a:t>
            </a:r>
            <a:r>
              <a:rPr lang="en-US" i="0" dirty="0">
                <a:solidFill>
                  <a:srgbClr val="000000"/>
                </a:solidFill>
                <a:effectLst/>
              </a:rPr>
              <a:t> | Diatom</a:t>
            </a:r>
            <a:endParaRPr lang="en-US" dirty="0"/>
          </a:p>
          <a:p>
            <a:pPr lvl="1"/>
            <a:r>
              <a:rPr lang="en-US" dirty="0"/>
              <a:t>Centric</a:t>
            </a:r>
            <a:r>
              <a:rPr lang="en-US" i="0" dirty="0">
                <a:solidFill>
                  <a:srgbClr val="000000"/>
                </a:solidFill>
                <a:effectLst/>
              </a:rPr>
              <a:t> | Diatom	</a:t>
            </a:r>
            <a:endParaRPr lang="en-US" dirty="0"/>
          </a:p>
          <a:p>
            <a:pPr lvl="1"/>
            <a:r>
              <a:rPr lang="en-US" dirty="0" err="1"/>
              <a:t>Leptocylindrus</a:t>
            </a:r>
            <a:r>
              <a:rPr lang="en-US" i="0" dirty="0">
                <a:solidFill>
                  <a:srgbClr val="000000"/>
                </a:solidFill>
                <a:effectLst/>
              </a:rPr>
              <a:t> | Diatom</a:t>
            </a:r>
            <a:endParaRPr lang="en-US" dirty="0"/>
          </a:p>
          <a:p>
            <a:pPr lvl="1"/>
            <a:r>
              <a:rPr lang="en-US" dirty="0" err="1"/>
              <a:t>Thalassionema</a:t>
            </a:r>
            <a:r>
              <a:rPr lang="en-US" i="0" dirty="0">
                <a:solidFill>
                  <a:srgbClr val="000000"/>
                </a:solidFill>
                <a:effectLst/>
              </a:rPr>
              <a:t> | Diatom</a:t>
            </a:r>
            <a:endParaRPr lang="en-US" dirty="0"/>
          </a:p>
          <a:p>
            <a:r>
              <a:rPr lang="en-US" dirty="0"/>
              <a:t>How do the abundances of these taxa compare to their typical abundances? </a:t>
            </a:r>
          </a:p>
        </p:txBody>
      </p:sp>
    </p:spTree>
    <p:extLst>
      <p:ext uri="{BB962C8B-B14F-4D97-AF65-F5344CB8AC3E}">
        <p14:creationId xmlns:p14="http://schemas.microsoft.com/office/powerpoint/2010/main" val="2503626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0DE4-B0E0-A3A7-ED40-C06C742C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PDFs for Response Taxa vs. All data</a:t>
            </a:r>
            <a:br>
              <a:rPr lang="en-US" dirty="0"/>
            </a:br>
            <a:r>
              <a:rPr lang="en-US" dirty="0"/>
              <a:t>During 8-10/2020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572293-0F63-8D77-62DE-6DC58F52F326}"/>
              </a:ext>
            </a:extLst>
          </p:cNvPr>
          <p:cNvGrpSpPr/>
          <p:nvPr/>
        </p:nvGrpSpPr>
        <p:grpSpPr>
          <a:xfrm>
            <a:off x="4627418" y="1763499"/>
            <a:ext cx="7564582" cy="4729376"/>
            <a:chOff x="1828800" y="2021131"/>
            <a:chExt cx="7564582" cy="4729376"/>
          </a:xfrm>
        </p:grpSpPr>
        <p:pic>
          <p:nvPicPr>
            <p:cNvPr id="4" name="Picture 3" descr="A group of graphs showing different colors&#10;&#10;Description automatically generated">
              <a:extLst>
                <a:ext uri="{FF2B5EF4-FFF2-40B4-BE49-F238E27FC236}">
                  <a16:creationId xmlns:a16="http://schemas.microsoft.com/office/drawing/2014/main" id="{50AFD5BF-837E-5DAA-C259-A6D5A947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2021131"/>
              <a:ext cx="7564582" cy="4729376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834249C-E6B4-0B6E-49DD-92B95A6BF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791" y="2524760"/>
              <a:ext cx="671394" cy="68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emiaulus">
              <a:extLst>
                <a:ext uri="{FF2B5EF4-FFF2-40B4-BE49-F238E27FC236}">
                  <a16:creationId xmlns:a16="http://schemas.microsoft.com/office/drawing/2014/main" id="{64D508FD-E265-8CED-6561-FD288C6FE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400" y="4005579"/>
              <a:ext cx="565785" cy="597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keletonema">
              <a:extLst>
                <a:ext uri="{FF2B5EF4-FFF2-40B4-BE49-F238E27FC236}">
                  <a16:creationId xmlns:a16="http://schemas.microsoft.com/office/drawing/2014/main" id="{ADE2AD89-AC47-7B49-45BB-0A59F049F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104" y="5304817"/>
              <a:ext cx="529133" cy="51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leptocylindrus">
              <a:extLst>
                <a:ext uri="{FF2B5EF4-FFF2-40B4-BE49-F238E27FC236}">
                  <a16:creationId xmlns:a16="http://schemas.microsoft.com/office/drawing/2014/main" id="{E44750E8-1377-F5FA-D835-8A0C12595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458" y="3917004"/>
              <a:ext cx="438262" cy="549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halassionema">
              <a:extLst>
                <a:ext uri="{FF2B5EF4-FFF2-40B4-BE49-F238E27FC236}">
                  <a16:creationId xmlns:a16="http://schemas.microsoft.com/office/drawing/2014/main" id="{FA28DDB9-363B-65EC-DA42-483D1794B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0583" y="5304817"/>
              <a:ext cx="507942" cy="59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close up of a cell&#10;&#10;Description automatically generated">
              <a:extLst>
                <a:ext uri="{FF2B5EF4-FFF2-40B4-BE49-F238E27FC236}">
                  <a16:creationId xmlns:a16="http://schemas.microsoft.com/office/drawing/2014/main" id="{B498D5E3-043B-F1FD-3F06-DFEC52773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583" y="2618402"/>
              <a:ext cx="438262" cy="49343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53C4E2-5F68-7395-3B3A-97FA26A4504D}"/>
              </a:ext>
            </a:extLst>
          </p:cNvPr>
          <p:cNvSpPr txBox="1"/>
          <p:nvPr/>
        </p:nvSpPr>
        <p:spPr>
          <a:xfrm>
            <a:off x="1018032" y="1944624"/>
            <a:ext cx="320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taxa=taxa where correlation coefficient &gt;0.5</a:t>
            </a:r>
          </a:p>
        </p:txBody>
      </p:sp>
    </p:spTree>
    <p:extLst>
      <p:ext uri="{BB962C8B-B14F-4D97-AF65-F5344CB8AC3E}">
        <p14:creationId xmlns:p14="http://schemas.microsoft.com/office/powerpoint/2010/main" val="279247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7197-99DB-22BB-6BE5-974179F1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Physical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E691C-C685-9636-767A-267E8CE7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Winds: NDBC Buoy 46042</a:t>
            </a:r>
          </a:p>
          <a:p>
            <a:r>
              <a:rPr lang="en-US" dirty="0"/>
              <a:t>River Discharge: San Lorenzo Outflow</a:t>
            </a:r>
          </a:p>
          <a:p>
            <a:r>
              <a:rPr lang="en-US" dirty="0"/>
              <a:t>Nutrients: HABS weekly nitrate, phosphate, silicate</a:t>
            </a:r>
          </a:p>
          <a:p>
            <a:r>
              <a:rPr lang="en-US" dirty="0"/>
              <a:t>Upwelling: BEUTI index at 37deg</a:t>
            </a:r>
          </a:p>
          <a:p>
            <a:r>
              <a:rPr lang="en-US" dirty="0"/>
              <a:t>SST: Using Moss Landing Marine Lab SST (more complete data)</a:t>
            </a:r>
          </a:p>
          <a:p>
            <a:r>
              <a:rPr lang="en-US" dirty="0"/>
              <a:t>NPGO: Monthly</a:t>
            </a:r>
          </a:p>
          <a:p>
            <a:r>
              <a:rPr lang="en-US" dirty="0"/>
              <a:t>MEI: Monthly</a:t>
            </a:r>
          </a:p>
        </p:txBody>
      </p:sp>
    </p:spTree>
    <p:extLst>
      <p:ext uri="{BB962C8B-B14F-4D97-AF65-F5344CB8AC3E}">
        <p14:creationId xmlns:p14="http://schemas.microsoft.com/office/powerpoint/2010/main" val="2058042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6C4C8-75A4-C0F1-37FB-08DE8EF1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Other potential forcings</a:t>
            </a: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64EC13-919B-2F17-2536-8877FA782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5351" r="4773" b="6429"/>
          <a:stretch/>
        </p:blipFill>
        <p:spPr>
          <a:xfrm>
            <a:off x="3512039" y="152926"/>
            <a:ext cx="8679961" cy="65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07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6C4C8-75A4-C0F1-37FB-08DE8EF1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Other potential forcings</a:t>
            </a:r>
          </a:p>
        </p:txBody>
      </p:sp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BD1D5F5-BA53-A408-80DD-E4193EA55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4629" r="7229" b="7152"/>
          <a:stretch/>
        </p:blipFill>
        <p:spPr>
          <a:xfrm>
            <a:off x="3574495" y="0"/>
            <a:ext cx="8617505" cy="68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4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3E74-2AF8-A50C-9AC7-0678DF87B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1F759-12C9-3C08-126B-A7635DD59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2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5099-B455-5B61-A893-8F28CBD2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IFCB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A1812-A5BB-223F-67CC-9679DD84A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 analysis to Biovolume </a:t>
            </a:r>
          </a:p>
        </p:txBody>
      </p:sp>
    </p:spTree>
    <p:extLst>
      <p:ext uri="{BB962C8B-B14F-4D97-AF65-F5344CB8AC3E}">
        <p14:creationId xmlns:p14="http://schemas.microsoft.com/office/powerpoint/2010/main" val="125617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BE10-CB98-D650-0B4A-2478DC01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Shore Station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5E77-4AAB-239A-6403-A087F038F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Bodega Bay</a:t>
            </a:r>
          </a:p>
          <a:p>
            <a:r>
              <a:rPr lang="en-US" dirty="0"/>
              <a:t>Humboldt</a:t>
            </a:r>
          </a:p>
          <a:p>
            <a:r>
              <a:rPr lang="en-US" dirty="0"/>
              <a:t>Santa Cruz with 2021 fires (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2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F3E2-4B89-7C1C-230C-912AC241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Chlorophyll and Black Carbon Comparison</a:t>
            </a:r>
          </a:p>
        </p:txBody>
      </p:sp>
    </p:spTree>
    <p:extLst>
      <p:ext uri="{BB962C8B-B14F-4D97-AF65-F5344CB8AC3E}">
        <p14:creationId xmlns:p14="http://schemas.microsoft.com/office/powerpoint/2010/main" val="192083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1D9DC-BB13-63BB-50B5-B24796AE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Aeronet</a:t>
            </a:r>
            <a:r>
              <a:rPr lang="en-US" sz="3200" dirty="0">
                <a:solidFill>
                  <a:schemeClr val="bg1"/>
                </a:solidFill>
              </a:rPr>
              <a:t> Aerosol Optical Depth at 500nm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30F58D8-DD2C-73BC-0DA7-DE8237F791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27625"/>
            <a:ext cx="10905066" cy="40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31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68B5-3BAB-9B30-3A15-7D911DA31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papers to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0C093-9C18-F071-B0E4-CCE2E4469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Fischer, A.D., Hayashi, K.,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McGaraghan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 and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Kudela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R.M., 2020. Return of the “age of dinoflagellates” in Monterey Bay: Drivers of dinoflagellate dominance examined using automated imaging flow cytometry and long‐term time series analysis.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Limnology and Oceanography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65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(9), pp.2125-2141.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Schulien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J.A., Peacock, M.B., Hayashi, K., Raimondi, P. and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Kudela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R.M., 2017. Phytoplankton and microbial abundance and bloom dynamics in the upwelling shadow of Monterey Bay, California, from 2006 to 2013.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Marine Ecology Progress Series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572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pp.43-56.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7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3992-BF8A-EB85-4FD2-6DC9C883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IFCB Composition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B55D151-12A1-0D34-6D44-8C73F2536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5" y="1576447"/>
            <a:ext cx="8540460" cy="4971023"/>
          </a:xfrm>
          <a:prstGeom prst="rect">
            <a:avLst/>
          </a:prstGeom>
        </p:spPr>
      </p:pic>
      <p:pic>
        <p:nvPicPr>
          <p:cNvPr id="4" name="Picture 3" descr="A chart of different colors&#10;&#10;Description automatically generated">
            <a:extLst>
              <a:ext uri="{FF2B5EF4-FFF2-40B4-BE49-F238E27FC236}">
                <a16:creationId xmlns:a16="http://schemas.microsoft.com/office/drawing/2014/main" id="{31B80375-2856-5C6E-CAB3-583C5B3F1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0" t="4514"/>
          <a:stretch/>
        </p:blipFill>
        <p:spPr>
          <a:xfrm>
            <a:off x="8890288" y="1926483"/>
            <a:ext cx="3301710" cy="4581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B538A6-F6E7-D60B-B6E3-46303C9BD0B8}"/>
              </a:ext>
            </a:extLst>
          </p:cNvPr>
          <p:cNvSpPr/>
          <p:nvPr/>
        </p:nvSpPr>
        <p:spPr>
          <a:xfrm>
            <a:off x="1066417" y="4112613"/>
            <a:ext cx="714757" cy="17738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A25BA-D0EA-6663-E2AC-4EE516668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3AE95-E15F-9563-BA36-1E9D28D5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741082"/>
            <a:ext cx="10005161" cy="9496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IFCB Composition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olorful lin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E9F27C5-5118-74BC-B78C-AF7AECEFD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663"/>
            <a:ext cx="9319723" cy="46598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8E0A39-67BC-39C3-E703-7D6BFA05CF90}"/>
              </a:ext>
            </a:extLst>
          </p:cNvPr>
          <p:cNvSpPr/>
          <p:nvPr/>
        </p:nvSpPr>
        <p:spPr>
          <a:xfrm>
            <a:off x="4781550" y="1690688"/>
            <a:ext cx="647699" cy="43708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lorful char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A89E5E5E-2FAC-1B2F-8122-96E1B3456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8"/>
          <a:stretch/>
        </p:blipFill>
        <p:spPr>
          <a:xfrm>
            <a:off x="9319723" y="2039838"/>
            <a:ext cx="2950282" cy="359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32FE8-4C93-6EED-B971-B285C913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781D5-5061-D7B7-4548-51CA0A96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66" y="1146412"/>
            <a:ext cx="9014348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Phytoplankton Groups and AOD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8D233-57EA-2865-45ED-D30B12F6B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9765" y="4892722"/>
            <a:ext cx="6387155" cy="107817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52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BD92A-2763-0445-DC24-368A5683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D3423-EEEC-9CA2-9E86-B12BF62D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10" name="Picture 9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D02E679-48E0-EE10-DE03-21C59F6F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7788B1F-91F3-1F6C-21F5-302A2FA61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0D8C48C-1BEA-3C6D-7E91-7177DDB9B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97E6115-DFA2-D94C-57E8-DA5DD0042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FCD3D2-E4DF-6D55-1DC7-04FA2AD0190B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945545-1A39-F455-D101-5D8016BAF180}"/>
              </a:ext>
            </a:extLst>
          </p:cNvPr>
          <p:cNvSpPr/>
          <p:nvPr/>
        </p:nvSpPr>
        <p:spPr>
          <a:xfrm>
            <a:off x="9364462" y="1318227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62854B-18B8-BD75-8A41-88E042AFD64E}"/>
              </a:ext>
            </a:extLst>
          </p:cNvPr>
          <p:cNvSpPr/>
          <p:nvPr/>
        </p:nvSpPr>
        <p:spPr>
          <a:xfrm>
            <a:off x="9467393" y="397111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833CE6-54F9-53ED-7ACA-BF4C9FAB418E}"/>
              </a:ext>
            </a:extLst>
          </p:cNvPr>
          <p:cNvSpPr/>
          <p:nvPr/>
        </p:nvSpPr>
        <p:spPr>
          <a:xfrm>
            <a:off x="6267067" y="3881497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0EEAB23C-39D5-B487-2A87-3272912A32ED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4994FD50-4A26-6C38-2DD1-006564629D3C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D807254E-8E3D-FAF6-9449-BA1C14869674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55385924-B9B2-A337-B11F-8C04E2D3196B}"/>
              </a:ext>
            </a:extLst>
          </p:cNvPr>
          <p:cNvSpPr/>
          <p:nvPr/>
        </p:nvSpPr>
        <p:spPr>
          <a:xfrm>
            <a:off x="9487029" y="6358629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B8FA3-1A77-CC26-2D06-2C4FD9A91883}"/>
              </a:ext>
            </a:extLst>
          </p:cNvPr>
          <p:cNvSpPr txBox="1"/>
          <p:nvPr/>
        </p:nvSpPr>
        <p:spPr>
          <a:xfrm>
            <a:off x="9769721" y="6358629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potential response</a:t>
            </a:r>
          </a:p>
        </p:txBody>
      </p:sp>
    </p:spTree>
    <p:extLst>
      <p:ext uri="{BB962C8B-B14F-4D97-AF65-F5344CB8AC3E}">
        <p14:creationId xmlns:p14="http://schemas.microsoft.com/office/powerpoint/2010/main" val="254390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7F37A-B93A-FC23-AC92-64A428A4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63F4A-B199-AC48-BEE5-4D01FAA4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1607977-EC66-5CC4-80F8-A80712355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12" name="Picture 11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AC5A598-1F9D-28F3-54A1-96D5386F3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18" name="Picture 17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148753DA-2E9F-57B5-64B0-4EFD0C1ED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6" name="Picture 1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63277F8-72AE-B589-0E95-43E6D0852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18AFED-4B1A-AA91-521D-0F4423F578D3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B3AD5-7FB3-964A-7505-5A4B7CE67DA8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8775-86F1-8487-C196-2FEAC382A684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0A0CF6-E7C8-C651-5C8E-10C7BC0FCEDB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203F1A67-D3D5-C545-1CC9-78136989CF11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32E2F4CF-B509-C019-ABE9-E25134F96343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E4C5317-EA60-4A56-A380-2D767408DA43}"/>
              </a:ext>
            </a:extLst>
          </p:cNvPr>
          <p:cNvSpPr/>
          <p:nvPr/>
        </p:nvSpPr>
        <p:spPr>
          <a:xfrm>
            <a:off x="6225255" y="3965789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576</Words>
  <Application>Microsoft Office PowerPoint</Application>
  <PresentationFormat>Widescreen</PresentationFormat>
  <Paragraphs>98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Aptos Display</vt:lpstr>
      <vt:lpstr>Arial</vt:lpstr>
      <vt:lpstr>Office Theme</vt:lpstr>
      <vt:lpstr>Phytoplankton Community Response to SCU Lightning Fires in Monterey Bay</vt:lpstr>
      <vt:lpstr>Aeronet Aerosol Optical Depth at 500 nm</vt:lpstr>
      <vt:lpstr>Santa Cruz Data streams</vt:lpstr>
      <vt:lpstr>Aeronet Aerosol Optical Depth at 500nm</vt:lpstr>
      <vt:lpstr>IFCB Composition</vt:lpstr>
      <vt:lpstr>IFCB Composition</vt:lpstr>
      <vt:lpstr>Phytoplankton Groups and AOD 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with responses</vt:lpstr>
      <vt:lpstr>Bray Curtis</vt:lpstr>
      <vt:lpstr>Pairwise Bray Curtis</vt:lpstr>
      <vt:lpstr>Pairwise Bray Curtis</vt:lpstr>
      <vt:lpstr>Cross Correlation</vt:lpstr>
      <vt:lpstr>1500 days lags</vt:lpstr>
      <vt:lpstr>500 days lags</vt:lpstr>
      <vt:lpstr>50 days lags</vt:lpstr>
      <vt:lpstr>50 days lags with climatology removed</vt:lpstr>
      <vt:lpstr>Takeaway</vt:lpstr>
      <vt:lpstr>PDFs for Response Taxa vs. All data During 8-10/2020</vt:lpstr>
      <vt:lpstr>Other Physical Drivers</vt:lpstr>
      <vt:lpstr>Other potential forcings</vt:lpstr>
      <vt:lpstr>Other potential forcings</vt:lpstr>
      <vt:lpstr>Next steps</vt:lpstr>
      <vt:lpstr>IFCB Analysis</vt:lpstr>
      <vt:lpstr>Other Shore Station Responses</vt:lpstr>
      <vt:lpstr>Satellite Chlorophyll and Black Carbon Comparison</vt:lpstr>
      <vt:lpstr>Useful papers to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Santa Cruz Wildfire Analysis</dc:title>
  <dc:creator>Dante Capone</dc:creator>
  <cp:lastModifiedBy>Dante Capone</cp:lastModifiedBy>
  <cp:revision>6</cp:revision>
  <dcterms:created xsi:type="dcterms:W3CDTF">2024-03-05T19:54:26Z</dcterms:created>
  <dcterms:modified xsi:type="dcterms:W3CDTF">2024-04-10T16:06:08Z</dcterms:modified>
</cp:coreProperties>
</file>